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edium"/>
      <p:regular r:id="rId15"/>
    </p:embeddedFont>
    <p:embeddedFont>
      <p:font typeface="Roboto Medium"/>
      <p:regular r:id="rId16"/>
    </p:embeddedFont>
    <p:embeddedFont>
      <p:font typeface="Roboto Medium"/>
      <p:regular r:id="rId17"/>
    </p:embeddedFont>
    <p:embeddedFont>
      <p:font typeface="Robot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Brewing Success: A Data-Driven Dive into Coffee Shop Analytics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Embark on a caffeinated journey through coffee shop data. Uncover hidden patterns in customer behavior. Explore revenue drivers across locations and product categories. Discover the secrets to brewing success through data-driven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0135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Dataset Overview</a:t>
            </a:r>
            <a:endParaRPr lang="en-US" sz="4450" dirty="0"/>
          </a:p>
        </p:txBody>
      </p:sp>
      <p:sp>
        <p:nvSpPr>
          <p:cNvPr id="4" name="Text 1"/>
          <p:cNvSpPr/>
          <p:nvPr/>
        </p:nvSpPr>
        <p:spPr>
          <a:xfrm>
            <a:off x="793790" y="235029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dataset comprises 149,116 rows and 11 columns of transactions. Spanning January to June 2023, it details every coffee shop interaction. Each entry captures transaction IDs, store locations, and product specifics. Meticulously curated, the dataset boasts impeccable data integrity.</a:t>
            </a:r>
            <a:endParaRPr lang="en-US" sz="1750" dirty="0"/>
          </a:p>
        </p:txBody>
      </p:sp>
      <p:sp>
        <p:nvSpPr>
          <p:cNvPr id="5" name="Shape 2"/>
          <p:cNvSpPr/>
          <p:nvPr/>
        </p:nvSpPr>
        <p:spPr>
          <a:xfrm>
            <a:off x="793790" y="4057055"/>
            <a:ext cx="3664863" cy="1322189"/>
          </a:xfrm>
          <a:prstGeom prst="roundRect">
            <a:avLst>
              <a:gd name="adj" fmla="val 7205"/>
            </a:avLst>
          </a:prstGeom>
          <a:solidFill>
            <a:srgbClr val="182567"/>
          </a:solidFill>
          <a:ln w="7620">
            <a:solidFill>
              <a:srgbClr val="313E80"/>
            </a:solidFill>
            <a:prstDash val="solid"/>
          </a:ln>
        </p:spPr>
      </p:sp>
      <p:sp>
        <p:nvSpPr>
          <p:cNvPr id="6" name="Text 3"/>
          <p:cNvSpPr/>
          <p:nvPr/>
        </p:nvSpPr>
        <p:spPr>
          <a:xfrm>
            <a:off x="1028224" y="42914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Comprehensive</a:t>
            </a:r>
            <a:endParaRPr lang="en-US" sz="2200" dirty="0"/>
          </a:p>
        </p:txBody>
      </p:sp>
      <p:sp>
        <p:nvSpPr>
          <p:cNvPr id="7" name="Text 4"/>
          <p:cNvSpPr/>
          <p:nvPr/>
        </p:nvSpPr>
        <p:spPr>
          <a:xfrm>
            <a:off x="1028224" y="4781907"/>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149,116 transactions</a:t>
            </a:r>
            <a:endParaRPr lang="en-US" sz="1750" dirty="0"/>
          </a:p>
        </p:txBody>
      </p:sp>
      <p:sp>
        <p:nvSpPr>
          <p:cNvPr id="8" name="Shape 5"/>
          <p:cNvSpPr/>
          <p:nvPr/>
        </p:nvSpPr>
        <p:spPr>
          <a:xfrm>
            <a:off x="4685467" y="4057055"/>
            <a:ext cx="3664863" cy="1322189"/>
          </a:xfrm>
          <a:prstGeom prst="roundRect">
            <a:avLst>
              <a:gd name="adj" fmla="val 7205"/>
            </a:avLst>
          </a:prstGeom>
          <a:solidFill>
            <a:srgbClr val="182567"/>
          </a:solidFill>
          <a:ln w="7620">
            <a:solidFill>
              <a:srgbClr val="313E80"/>
            </a:solidFill>
            <a:prstDash val="solid"/>
          </a:ln>
        </p:spPr>
      </p:sp>
      <p:sp>
        <p:nvSpPr>
          <p:cNvPr id="9" name="Text 6"/>
          <p:cNvSpPr/>
          <p:nvPr/>
        </p:nvSpPr>
        <p:spPr>
          <a:xfrm>
            <a:off x="4919901" y="42914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Clean</a:t>
            </a:r>
            <a:endParaRPr lang="en-US" sz="2200" dirty="0"/>
          </a:p>
        </p:txBody>
      </p:sp>
      <p:sp>
        <p:nvSpPr>
          <p:cNvPr id="10" name="Text 7"/>
          <p:cNvSpPr/>
          <p:nvPr/>
        </p:nvSpPr>
        <p:spPr>
          <a:xfrm>
            <a:off x="4919901" y="4781907"/>
            <a:ext cx="3195995"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No missing values</a:t>
            </a:r>
            <a:endParaRPr lang="en-US" sz="1750" dirty="0"/>
          </a:p>
        </p:txBody>
      </p:sp>
      <p:sp>
        <p:nvSpPr>
          <p:cNvPr id="11" name="Shape 8"/>
          <p:cNvSpPr/>
          <p:nvPr/>
        </p:nvSpPr>
        <p:spPr>
          <a:xfrm>
            <a:off x="793790" y="5606058"/>
            <a:ext cx="7556421" cy="1322189"/>
          </a:xfrm>
          <a:prstGeom prst="roundRect">
            <a:avLst>
              <a:gd name="adj" fmla="val 7205"/>
            </a:avLst>
          </a:prstGeom>
          <a:solidFill>
            <a:srgbClr val="182567"/>
          </a:solidFill>
          <a:ln w="7620">
            <a:solidFill>
              <a:srgbClr val="313E80"/>
            </a:solidFill>
            <a:prstDash val="solid"/>
          </a:ln>
        </p:spPr>
      </p:sp>
      <p:sp>
        <p:nvSpPr>
          <p:cNvPr id="12" name="Text 9"/>
          <p:cNvSpPr/>
          <p:nvPr/>
        </p:nvSpPr>
        <p:spPr>
          <a:xfrm>
            <a:off x="1028224" y="58404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Detailed</a:t>
            </a:r>
            <a:endParaRPr lang="en-US" sz="2200" dirty="0"/>
          </a:p>
        </p:txBody>
      </p:sp>
      <p:sp>
        <p:nvSpPr>
          <p:cNvPr id="13" name="Text 10"/>
          <p:cNvSpPr/>
          <p:nvPr/>
        </p:nvSpPr>
        <p:spPr>
          <a:xfrm>
            <a:off x="1028224" y="6330910"/>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Includes product, location,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420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Revenue by Location</a:t>
            </a:r>
            <a:endParaRPr lang="en-US" sz="4450" dirty="0"/>
          </a:p>
        </p:txBody>
      </p:sp>
      <p:sp>
        <p:nvSpPr>
          <p:cNvPr id="3" name="Text 1"/>
          <p:cNvSpPr/>
          <p:nvPr/>
        </p:nvSpPr>
        <p:spPr>
          <a:xfrm>
            <a:off x="793790" y="333660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Explore revenue variations across different locations. A clear leader emerges from the analysis. Lower Manhattan brewed the most success. It raked in over $700,000 in revenue. Hell's Kitchen followed with approximately $500,000. Astoria completes the top revenue generating locations.</a:t>
            </a:r>
            <a:endParaRPr lang="en-US" sz="1750" dirty="0"/>
          </a:p>
        </p:txBody>
      </p:sp>
      <p:sp>
        <p:nvSpPr>
          <p:cNvPr id="4" name="Text 2"/>
          <p:cNvSpPr/>
          <p:nvPr/>
        </p:nvSpPr>
        <p:spPr>
          <a:xfrm>
            <a:off x="793790" y="49072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Lower Manhattan</a:t>
            </a:r>
            <a:endParaRPr lang="en-US" sz="2200" dirty="0"/>
          </a:p>
        </p:txBody>
      </p:sp>
      <p:sp>
        <p:nvSpPr>
          <p:cNvPr id="5" name="Text 3"/>
          <p:cNvSpPr/>
          <p:nvPr/>
        </p:nvSpPr>
        <p:spPr>
          <a:xfrm>
            <a:off x="793790" y="5488424"/>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$700,000+</a:t>
            </a:r>
            <a:endParaRPr lang="en-US" sz="1750" dirty="0"/>
          </a:p>
        </p:txBody>
      </p:sp>
      <p:sp>
        <p:nvSpPr>
          <p:cNvPr id="6" name="Text 4"/>
          <p:cNvSpPr/>
          <p:nvPr/>
        </p:nvSpPr>
        <p:spPr>
          <a:xfrm>
            <a:off x="5332928" y="49072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Hell's Kitchen</a:t>
            </a:r>
            <a:endParaRPr lang="en-US" sz="2200" dirty="0"/>
          </a:p>
        </p:txBody>
      </p:sp>
      <p:sp>
        <p:nvSpPr>
          <p:cNvPr id="7" name="Text 5"/>
          <p:cNvSpPr/>
          <p:nvPr/>
        </p:nvSpPr>
        <p:spPr>
          <a:xfrm>
            <a:off x="5332928" y="5488424"/>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~$500,000</a:t>
            </a:r>
            <a:endParaRPr lang="en-US" sz="1750" dirty="0"/>
          </a:p>
        </p:txBody>
      </p:sp>
      <p:sp>
        <p:nvSpPr>
          <p:cNvPr id="8" name="Text 6"/>
          <p:cNvSpPr/>
          <p:nvPr/>
        </p:nvSpPr>
        <p:spPr>
          <a:xfrm>
            <a:off x="9872067" y="49072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Astoria</a:t>
            </a:r>
            <a:endParaRPr lang="en-US" sz="2200" dirty="0"/>
          </a:p>
        </p:txBody>
      </p:sp>
      <p:sp>
        <p:nvSpPr>
          <p:cNvPr id="9" name="Text 7"/>
          <p:cNvSpPr/>
          <p:nvPr/>
        </p:nvSpPr>
        <p:spPr>
          <a:xfrm>
            <a:off x="9872067" y="5488424"/>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High Revenue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862"/>
          </a:xfrm>
          <a:prstGeom prst="rect">
            <a:avLst/>
          </a:prstGeom>
        </p:spPr>
      </p:pic>
      <p:sp>
        <p:nvSpPr>
          <p:cNvPr id="3" name="Text 0"/>
          <p:cNvSpPr/>
          <p:nvPr/>
        </p:nvSpPr>
        <p:spPr>
          <a:xfrm>
            <a:off x="6265069" y="611862"/>
            <a:ext cx="7586663" cy="1390650"/>
          </a:xfrm>
          <a:prstGeom prst="rect">
            <a:avLst/>
          </a:prstGeom>
          <a:noFill/>
          <a:ln/>
        </p:spPr>
        <p:txBody>
          <a:bodyPr wrap="square" lIns="0" tIns="0" rIns="0" bIns="0" rtlCol="0" anchor="t"/>
          <a:lstStyle/>
          <a:p>
            <a:pPr algn="l" indent="0" marL="0">
              <a:lnSpc>
                <a:spcPts val="5450"/>
              </a:lnSpc>
              <a:buNone/>
            </a:pPr>
            <a:r>
              <a:rPr lang="en-US" sz="4350" dirty="0">
                <a:solidFill>
                  <a:srgbClr val="FFFFFF"/>
                </a:solidFill>
                <a:latin typeface="Roboto Medium" pitchFamily="34" charset="0"/>
                <a:ea typeface="Roboto Medium" pitchFamily="34" charset="-122"/>
                <a:cs typeface="Roboto Medium" pitchFamily="34" charset="-120"/>
              </a:rPr>
              <a:t>Coffee: The Reigning Champion</a:t>
            </a:r>
            <a:endParaRPr lang="en-US" sz="4350" dirty="0"/>
          </a:p>
        </p:txBody>
      </p:sp>
      <p:sp>
        <p:nvSpPr>
          <p:cNvPr id="4" name="Text 1"/>
          <p:cNvSpPr/>
          <p:nvPr/>
        </p:nvSpPr>
        <p:spPr>
          <a:xfrm>
            <a:off x="6265069" y="2336244"/>
            <a:ext cx="7586663" cy="1423988"/>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Among a diverse range of products, coffee stands out. This beloved beverage generated $269,952 in revenue. Tea trailed behind at $196,406. Coffee solidifies its position as the top-selling product. It highlights its central role in driving revenue.</a:t>
            </a:r>
            <a:endParaRPr lang="en-US" sz="1750" dirty="0"/>
          </a:p>
        </p:txBody>
      </p:sp>
      <p:sp>
        <p:nvSpPr>
          <p:cNvPr id="5" name="Text 2"/>
          <p:cNvSpPr/>
          <p:nvPr/>
        </p:nvSpPr>
        <p:spPr>
          <a:xfrm>
            <a:off x="6265069" y="4121706"/>
            <a:ext cx="7586663" cy="734139"/>
          </a:xfrm>
          <a:prstGeom prst="rect">
            <a:avLst/>
          </a:prstGeom>
          <a:noFill/>
          <a:ln/>
        </p:spPr>
        <p:txBody>
          <a:bodyPr wrap="none" lIns="0" tIns="0" rIns="0" bIns="0" rtlCol="0" anchor="t"/>
          <a:lstStyle/>
          <a:p>
            <a:pPr algn="ctr" indent="0" marL="0">
              <a:lnSpc>
                <a:spcPts val="5750"/>
              </a:lnSpc>
              <a:buNone/>
            </a:pPr>
            <a:r>
              <a:rPr lang="en-US" sz="5750" dirty="0">
                <a:solidFill>
                  <a:srgbClr val="CFD0D8"/>
                </a:solidFill>
                <a:latin typeface="Roboto Medium" pitchFamily="34" charset="0"/>
                <a:ea typeface="Roboto Medium" pitchFamily="34" charset="-122"/>
                <a:cs typeface="Roboto Medium" pitchFamily="34" charset="-120"/>
              </a:rPr>
              <a:t>$269K</a:t>
            </a:r>
            <a:endParaRPr lang="en-US" sz="5750" dirty="0"/>
          </a:p>
        </p:txBody>
      </p:sp>
      <p:sp>
        <p:nvSpPr>
          <p:cNvPr id="6" name="Text 3"/>
          <p:cNvSpPr/>
          <p:nvPr/>
        </p:nvSpPr>
        <p:spPr>
          <a:xfrm>
            <a:off x="8667750" y="5133856"/>
            <a:ext cx="2781181" cy="347663"/>
          </a:xfrm>
          <a:prstGeom prst="rect">
            <a:avLst/>
          </a:prstGeom>
          <a:noFill/>
          <a:ln/>
        </p:spPr>
        <p:txBody>
          <a:bodyPr wrap="none" lIns="0" tIns="0" rIns="0" bIns="0" rtlCol="0" anchor="t"/>
          <a:lstStyle/>
          <a:p>
            <a:pPr algn="ctr"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Coffee</a:t>
            </a:r>
            <a:endParaRPr lang="en-US" sz="2150" dirty="0"/>
          </a:p>
        </p:txBody>
      </p:sp>
      <p:sp>
        <p:nvSpPr>
          <p:cNvPr id="7" name="Text 4"/>
          <p:cNvSpPr/>
          <p:nvPr/>
        </p:nvSpPr>
        <p:spPr>
          <a:xfrm>
            <a:off x="6265069" y="6260187"/>
            <a:ext cx="7586663" cy="734139"/>
          </a:xfrm>
          <a:prstGeom prst="rect">
            <a:avLst/>
          </a:prstGeom>
          <a:noFill/>
          <a:ln/>
        </p:spPr>
        <p:txBody>
          <a:bodyPr wrap="none" lIns="0" tIns="0" rIns="0" bIns="0" rtlCol="0" anchor="t"/>
          <a:lstStyle/>
          <a:p>
            <a:pPr algn="ctr" indent="0" marL="0">
              <a:lnSpc>
                <a:spcPts val="5750"/>
              </a:lnSpc>
              <a:buNone/>
            </a:pPr>
            <a:r>
              <a:rPr lang="en-US" sz="5750" dirty="0">
                <a:solidFill>
                  <a:srgbClr val="CFD0D8"/>
                </a:solidFill>
                <a:latin typeface="Roboto Medium" pitchFamily="34" charset="0"/>
                <a:ea typeface="Roboto Medium" pitchFamily="34" charset="-122"/>
                <a:cs typeface="Roboto Medium" pitchFamily="34" charset="-120"/>
              </a:rPr>
              <a:t>$196K</a:t>
            </a:r>
            <a:endParaRPr lang="en-US" sz="5750" dirty="0"/>
          </a:p>
        </p:txBody>
      </p:sp>
      <p:sp>
        <p:nvSpPr>
          <p:cNvPr id="8" name="Text 5"/>
          <p:cNvSpPr/>
          <p:nvPr/>
        </p:nvSpPr>
        <p:spPr>
          <a:xfrm>
            <a:off x="8667750" y="7272338"/>
            <a:ext cx="2781181" cy="347663"/>
          </a:xfrm>
          <a:prstGeom prst="rect">
            <a:avLst/>
          </a:prstGeom>
          <a:noFill/>
          <a:ln/>
        </p:spPr>
        <p:txBody>
          <a:bodyPr wrap="none" lIns="0" tIns="0" rIns="0" bIns="0" rtlCol="0" anchor="t"/>
          <a:lstStyle/>
          <a:p>
            <a:pPr algn="ctr"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Tea</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1507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Customer Favorites</a:t>
            </a:r>
            <a:endParaRPr lang="en-US" sz="4450" dirty="0"/>
          </a:p>
        </p:txBody>
      </p:sp>
      <p:sp>
        <p:nvSpPr>
          <p:cNvPr id="4" name="Text 1"/>
          <p:cNvSpPr/>
          <p:nvPr/>
        </p:nvSpPr>
        <p:spPr>
          <a:xfrm>
            <a:off x="6280190" y="256401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Uncover customer preferences through best-selling items. Earl Grey leads with 4,708 units. Dark Chocolate follows closely with 4,668 units. Morning Sunrise Chai and Latte are also popular. Customer choices reflect taste, tradition, and comfort.</a:t>
            </a:r>
            <a:endParaRPr lang="en-US" sz="1750" dirty="0"/>
          </a:p>
        </p:txBody>
      </p:sp>
      <p:sp>
        <p:nvSpPr>
          <p:cNvPr id="5" name="Shape 2"/>
          <p:cNvSpPr/>
          <p:nvPr/>
        </p:nvSpPr>
        <p:spPr>
          <a:xfrm>
            <a:off x="6280190" y="4525923"/>
            <a:ext cx="510302" cy="510302"/>
          </a:xfrm>
          <a:prstGeom prst="roundRect">
            <a:avLst>
              <a:gd name="adj" fmla="val 18669"/>
            </a:avLst>
          </a:prstGeom>
          <a:solidFill>
            <a:srgbClr val="182567"/>
          </a:solidFill>
          <a:ln w="7620">
            <a:solidFill>
              <a:srgbClr val="313E80"/>
            </a:solidFill>
            <a:prstDash val="solid"/>
          </a:ln>
        </p:spPr>
      </p:sp>
      <p:sp>
        <p:nvSpPr>
          <p:cNvPr id="6" name="Text 3"/>
          <p:cNvSpPr/>
          <p:nvPr/>
        </p:nvSpPr>
        <p:spPr>
          <a:xfrm>
            <a:off x="6365260" y="456842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7" name="Text 4"/>
          <p:cNvSpPr/>
          <p:nvPr/>
        </p:nvSpPr>
        <p:spPr>
          <a:xfrm>
            <a:off x="7017306" y="45259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Earl Grey</a:t>
            </a:r>
            <a:endParaRPr lang="en-US" sz="2200" dirty="0"/>
          </a:p>
        </p:txBody>
      </p:sp>
      <p:sp>
        <p:nvSpPr>
          <p:cNvPr id="8" name="Text 5"/>
          <p:cNvSpPr/>
          <p:nvPr/>
        </p:nvSpPr>
        <p:spPr>
          <a:xfrm>
            <a:off x="7017306" y="5016341"/>
            <a:ext cx="292774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4,708 units</a:t>
            </a:r>
            <a:endParaRPr lang="en-US" sz="1750" dirty="0"/>
          </a:p>
        </p:txBody>
      </p:sp>
      <p:sp>
        <p:nvSpPr>
          <p:cNvPr id="9" name="Shape 6"/>
          <p:cNvSpPr/>
          <p:nvPr/>
        </p:nvSpPr>
        <p:spPr>
          <a:xfrm>
            <a:off x="10171867" y="4525923"/>
            <a:ext cx="510302" cy="510302"/>
          </a:xfrm>
          <a:prstGeom prst="roundRect">
            <a:avLst>
              <a:gd name="adj" fmla="val 18669"/>
            </a:avLst>
          </a:prstGeom>
          <a:solidFill>
            <a:srgbClr val="182567"/>
          </a:solidFill>
          <a:ln w="7620">
            <a:solidFill>
              <a:srgbClr val="313E80"/>
            </a:solidFill>
            <a:prstDash val="solid"/>
          </a:ln>
        </p:spPr>
      </p:sp>
      <p:sp>
        <p:nvSpPr>
          <p:cNvPr id="10" name="Text 7"/>
          <p:cNvSpPr/>
          <p:nvPr/>
        </p:nvSpPr>
        <p:spPr>
          <a:xfrm>
            <a:off x="10256937" y="456842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1" name="Text 8"/>
          <p:cNvSpPr/>
          <p:nvPr/>
        </p:nvSpPr>
        <p:spPr>
          <a:xfrm>
            <a:off x="10908983" y="45259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Dark Chocolate</a:t>
            </a:r>
            <a:endParaRPr lang="en-US" sz="2200" dirty="0"/>
          </a:p>
        </p:txBody>
      </p:sp>
      <p:sp>
        <p:nvSpPr>
          <p:cNvPr id="12" name="Text 9"/>
          <p:cNvSpPr/>
          <p:nvPr/>
        </p:nvSpPr>
        <p:spPr>
          <a:xfrm>
            <a:off x="10908983" y="5016341"/>
            <a:ext cx="292774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4,668 units</a:t>
            </a:r>
            <a:endParaRPr lang="en-US" sz="1750" dirty="0"/>
          </a:p>
        </p:txBody>
      </p:sp>
      <p:sp>
        <p:nvSpPr>
          <p:cNvPr id="13" name="Shape 10"/>
          <p:cNvSpPr/>
          <p:nvPr/>
        </p:nvSpPr>
        <p:spPr>
          <a:xfrm>
            <a:off x="6280190" y="5861209"/>
            <a:ext cx="510302" cy="510302"/>
          </a:xfrm>
          <a:prstGeom prst="roundRect">
            <a:avLst>
              <a:gd name="adj" fmla="val 18669"/>
            </a:avLst>
          </a:prstGeom>
          <a:solidFill>
            <a:srgbClr val="182567"/>
          </a:solidFill>
          <a:ln w="7620">
            <a:solidFill>
              <a:srgbClr val="313E80"/>
            </a:solidFill>
            <a:prstDash val="solid"/>
          </a:ln>
        </p:spPr>
      </p:sp>
      <p:sp>
        <p:nvSpPr>
          <p:cNvPr id="14" name="Text 11"/>
          <p:cNvSpPr/>
          <p:nvPr/>
        </p:nvSpPr>
        <p:spPr>
          <a:xfrm>
            <a:off x="6365260" y="590371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5" name="Text 12"/>
          <p:cNvSpPr/>
          <p:nvPr/>
        </p:nvSpPr>
        <p:spPr>
          <a:xfrm>
            <a:off x="7017306" y="58612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Morning Sunrise Chai</a:t>
            </a:r>
            <a:endParaRPr lang="en-US" sz="2200" dirty="0"/>
          </a:p>
        </p:txBody>
      </p:sp>
      <p:sp>
        <p:nvSpPr>
          <p:cNvPr id="16" name="Text 13"/>
          <p:cNvSpPr/>
          <p:nvPr/>
        </p:nvSpPr>
        <p:spPr>
          <a:xfrm>
            <a:off x="7017306" y="6351627"/>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4,643 units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16593"/>
            <a:ext cx="575393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Rhythm of the Day</a:t>
            </a:r>
            <a:endParaRPr lang="en-US" sz="4450" dirty="0"/>
          </a:p>
        </p:txBody>
      </p:sp>
      <p:sp>
        <p:nvSpPr>
          <p:cNvPr id="4" name="Text 1"/>
          <p:cNvSpPr/>
          <p:nvPr/>
        </p:nvSpPr>
        <p:spPr>
          <a:xfrm>
            <a:off x="6280190" y="236553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Transaction patterns reveal key insights into timing. The peak hours are between 7 a.m. and 10 a.m. The highest transaction count occurs at 10 a.m. with 26,713 transactions. Mornings are crucial for revenue generation and customer engagement.</a:t>
            </a:r>
            <a:endParaRPr lang="en-US" sz="1750" dirty="0"/>
          </a:p>
        </p:txBody>
      </p:sp>
      <p:sp>
        <p:nvSpPr>
          <p:cNvPr id="5" name="Shape 2"/>
          <p:cNvSpPr/>
          <p:nvPr/>
        </p:nvSpPr>
        <p:spPr>
          <a:xfrm>
            <a:off x="6535341" y="4072295"/>
            <a:ext cx="30480" cy="2840712"/>
          </a:xfrm>
          <a:prstGeom prst="roundRect">
            <a:avLst>
              <a:gd name="adj" fmla="val 312558"/>
            </a:avLst>
          </a:prstGeom>
          <a:solidFill>
            <a:srgbClr val="313E80"/>
          </a:solidFill>
          <a:ln/>
        </p:spPr>
      </p:sp>
      <p:sp>
        <p:nvSpPr>
          <p:cNvPr id="6" name="Shape 3"/>
          <p:cNvSpPr/>
          <p:nvPr/>
        </p:nvSpPr>
        <p:spPr>
          <a:xfrm>
            <a:off x="6760012" y="4567357"/>
            <a:ext cx="680442" cy="30480"/>
          </a:xfrm>
          <a:prstGeom prst="roundRect">
            <a:avLst>
              <a:gd name="adj" fmla="val 312558"/>
            </a:avLst>
          </a:prstGeom>
          <a:solidFill>
            <a:srgbClr val="313E80"/>
          </a:solidFill>
          <a:ln/>
        </p:spPr>
      </p:sp>
      <p:sp>
        <p:nvSpPr>
          <p:cNvPr id="7" name="Shape 4"/>
          <p:cNvSpPr/>
          <p:nvPr/>
        </p:nvSpPr>
        <p:spPr>
          <a:xfrm>
            <a:off x="6280190" y="4327446"/>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6365260" y="436995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9" name="Text 6"/>
          <p:cNvSpPr/>
          <p:nvPr/>
        </p:nvSpPr>
        <p:spPr>
          <a:xfrm>
            <a:off x="7669411" y="42991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7 a.m.</a:t>
            </a:r>
            <a:endParaRPr lang="en-US" sz="2200" dirty="0"/>
          </a:p>
        </p:txBody>
      </p:sp>
      <p:sp>
        <p:nvSpPr>
          <p:cNvPr id="10" name="Text 7"/>
          <p:cNvSpPr/>
          <p:nvPr/>
        </p:nvSpPr>
        <p:spPr>
          <a:xfrm>
            <a:off x="7669411" y="4789527"/>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Transactions start to increase</a:t>
            </a:r>
            <a:endParaRPr lang="en-US" sz="1750" dirty="0"/>
          </a:p>
        </p:txBody>
      </p:sp>
      <p:sp>
        <p:nvSpPr>
          <p:cNvPr id="11" name="Shape 8"/>
          <p:cNvSpPr/>
          <p:nvPr/>
        </p:nvSpPr>
        <p:spPr>
          <a:xfrm>
            <a:off x="6760012" y="6101120"/>
            <a:ext cx="680442" cy="30480"/>
          </a:xfrm>
          <a:prstGeom prst="roundRect">
            <a:avLst>
              <a:gd name="adj" fmla="val 312558"/>
            </a:avLst>
          </a:prstGeom>
          <a:solidFill>
            <a:srgbClr val="313E80"/>
          </a:solidFill>
          <a:ln/>
        </p:spPr>
      </p:sp>
      <p:sp>
        <p:nvSpPr>
          <p:cNvPr id="12" name="Shape 9"/>
          <p:cNvSpPr/>
          <p:nvPr/>
        </p:nvSpPr>
        <p:spPr>
          <a:xfrm>
            <a:off x="6280190" y="5861209"/>
            <a:ext cx="510302" cy="510302"/>
          </a:xfrm>
          <a:prstGeom prst="roundRect">
            <a:avLst>
              <a:gd name="adj" fmla="val 18669"/>
            </a:avLst>
          </a:prstGeom>
          <a:solidFill>
            <a:srgbClr val="182567"/>
          </a:solidFill>
          <a:ln w="7620">
            <a:solidFill>
              <a:srgbClr val="313E80"/>
            </a:solidFill>
            <a:prstDash val="solid"/>
          </a:ln>
        </p:spPr>
      </p:sp>
      <p:sp>
        <p:nvSpPr>
          <p:cNvPr id="13" name="Text 10"/>
          <p:cNvSpPr/>
          <p:nvPr/>
        </p:nvSpPr>
        <p:spPr>
          <a:xfrm>
            <a:off x="6365260" y="590371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4" name="Text 11"/>
          <p:cNvSpPr/>
          <p:nvPr/>
        </p:nvSpPr>
        <p:spPr>
          <a:xfrm>
            <a:off x="7669411" y="58328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10 a.m.</a:t>
            </a:r>
            <a:endParaRPr lang="en-US" sz="2200" dirty="0"/>
          </a:p>
        </p:txBody>
      </p:sp>
      <p:sp>
        <p:nvSpPr>
          <p:cNvPr id="15" name="Text 12"/>
          <p:cNvSpPr/>
          <p:nvPr/>
        </p:nvSpPr>
        <p:spPr>
          <a:xfrm>
            <a:off x="7669411" y="6323290"/>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Peak transaction time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13334"/>
            <a:ext cx="670440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Analyzing Price vs. Impact</a:t>
            </a:r>
            <a:endParaRPr lang="en-US" sz="4450" dirty="0"/>
          </a:p>
        </p:txBody>
      </p:sp>
      <p:sp>
        <p:nvSpPr>
          <p:cNvPr id="4" name="Text 1"/>
          <p:cNvSpPr/>
          <p:nvPr/>
        </p:nvSpPr>
        <p:spPr>
          <a:xfrm>
            <a:off x="6280190" y="296227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Product pricing holds important insights. Premium beans average $34, niche sales correspond to higher prices. The correlation between price and quantity is slightly negative. The correlation is -0.12, indicating low price sensitivity.</a:t>
            </a:r>
            <a:endParaRPr lang="en-US" sz="1750" dirty="0"/>
          </a:p>
        </p:txBody>
      </p:sp>
      <p:pic>
        <p:nvPicPr>
          <p:cNvPr id="5" name="Image 1" descr="preencoded.png">    </p:cNvPr>
          <p:cNvPicPr>
            <a:picLocks noChangeAspect="1"/>
          </p:cNvPicPr>
          <p:nvPr/>
        </p:nvPicPr>
        <p:blipFill>
          <a:blip r:embed="rId2"/>
          <a:stretch>
            <a:fillRect/>
          </a:stretch>
        </p:blipFill>
        <p:spPr>
          <a:xfrm>
            <a:off x="6280190" y="4669036"/>
            <a:ext cx="566976" cy="566976"/>
          </a:xfrm>
          <a:prstGeom prst="rect">
            <a:avLst/>
          </a:prstGeom>
        </p:spPr>
      </p:pic>
      <p:sp>
        <p:nvSpPr>
          <p:cNvPr id="6" name="Text 2"/>
          <p:cNvSpPr/>
          <p:nvPr/>
        </p:nvSpPr>
        <p:spPr>
          <a:xfrm>
            <a:off x="6280190" y="54628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$34 Avg</a:t>
            </a:r>
            <a:endParaRPr lang="en-US" sz="2200" dirty="0"/>
          </a:p>
        </p:txBody>
      </p:sp>
      <p:sp>
        <p:nvSpPr>
          <p:cNvPr id="7" name="Text 3"/>
          <p:cNvSpPr/>
          <p:nvPr/>
        </p:nvSpPr>
        <p:spPr>
          <a:xfrm>
            <a:off x="6280190" y="5953244"/>
            <a:ext cx="3608070"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Premium Beans</a:t>
            </a:r>
            <a:endParaRPr lang="en-US" sz="1750" dirty="0"/>
          </a:p>
        </p:txBody>
      </p:sp>
      <p:pic>
        <p:nvPicPr>
          <p:cNvPr id="8" name="Image 2" descr="preencoded.png">    </p:cNvPr>
          <p:cNvPicPr>
            <a:picLocks noChangeAspect="1"/>
          </p:cNvPicPr>
          <p:nvPr/>
        </p:nvPicPr>
        <p:blipFill>
          <a:blip r:embed="rId3"/>
          <a:stretch>
            <a:fillRect/>
          </a:stretch>
        </p:blipFill>
        <p:spPr>
          <a:xfrm>
            <a:off x="10228421" y="4669036"/>
            <a:ext cx="566976" cy="566976"/>
          </a:xfrm>
          <a:prstGeom prst="rect">
            <a:avLst/>
          </a:prstGeom>
        </p:spPr>
      </p:pic>
      <p:sp>
        <p:nvSpPr>
          <p:cNvPr id="9" name="Text 4"/>
          <p:cNvSpPr/>
          <p:nvPr/>
        </p:nvSpPr>
        <p:spPr>
          <a:xfrm>
            <a:off x="10228421" y="54628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-0.12 Corr</a:t>
            </a:r>
            <a:endParaRPr lang="en-US" sz="2200" dirty="0"/>
          </a:p>
        </p:txBody>
      </p:sp>
      <p:sp>
        <p:nvSpPr>
          <p:cNvPr id="10" name="Text 5"/>
          <p:cNvSpPr/>
          <p:nvPr/>
        </p:nvSpPr>
        <p:spPr>
          <a:xfrm>
            <a:off x="10228421" y="5953244"/>
            <a:ext cx="36081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Price Sensitivity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556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Key Takeaways</a:t>
            </a:r>
            <a:endParaRPr lang="en-US" sz="4450" dirty="0"/>
          </a:p>
        </p:txBody>
      </p:sp>
      <p:sp>
        <p:nvSpPr>
          <p:cNvPr id="4" name="Text 1"/>
          <p:cNvSpPr/>
          <p:nvPr/>
        </p:nvSpPr>
        <p:spPr>
          <a:xfrm>
            <a:off x="793790" y="174450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coffee shop story is one of flavor, timing, and location. The average transaction value is $4.69. Most transactions fall within a typical range. Customer spending reveals patterns of indulgence. By acting on these insights you can improve business.</a:t>
            </a:r>
            <a:endParaRPr lang="en-US" sz="1750" dirty="0"/>
          </a:p>
        </p:txBody>
      </p:sp>
      <p:pic>
        <p:nvPicPr>
          <p:cNvPr id="5" name="Image 1" descr="preencoded.png">    </p:cNvPr>
          <p:cNvPicPr>
            <a:picLocks noChangeAspect="1"/>
          </p:cNvPicPr>
          <p:nvPr/>
        </p:nvPicPr>
        <p:blipFill>
          <a:blip r:embed="rId2"/>
          <a:stretch>
            <a:fillRect/>
          </a:stretch>
        </p:blipFill>
        <p:spPr>
          <a:xfrm>
            <a:off x="793790" y="3451265"/>
            <a:ext cx="1134070" cy="1360884"/>
          </a:xfrm>
          <a:prstGeom prst="rect">
            <a:avLst/>
          </a:prstGeom>
        </p:spPr>
      </p:pic>
      <p:sp>
        <p:nvSpPr>
          <p:cNvPr id="6" name="Text 2"/>
          <p:cNvSpPr/>
          <p:nvPr/>
        </p:nvSpPr>
        <p:spPr>
          <a:xfrm>
            <a:off x="2268022" y="3678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Optimize inventory</a:t>
            </a:r>
            <a:endParaRPr lang="en-US" sz="2200" dirty="0"/>
          </a:p>
        </p:txBody>
      </p:sp>
      <p:pic>
        <p:nvPicPr>
          <p:cNvPr id="7" name="Image 2" descr="preencoded.png">    </p:cNvPr>
          <p:cNvPicPr>
            <a:picLocks noChangeAspect="1"/>
          </p:cNvPicPr>
          <p:nvPr/>
        </p:nvPicPr>
        <p:blipFill>
          <a:blip r:embed="rId3"/>
          <a:stretch>
            <a:fillRect/>
          </a:stretch>
        </p:blipFill>
        <p:spPr>
          <a:xfrm>
            <a:off x="793790" y="4812149"/>
            <a:ext cx="1134070" cy="1360884"/>
          </a:xfrm>
          <a:prstGeom prst="rect">
            <a:avLst/>
          </a:prstGeom>
        </p:spPr>
      </p:pic>
      <p:sp>
        <p:nvSpPr>
          <p:cNvPr id="8" name="Text 3"/>
          <p:cNvSpPr/>
          <p:nvPr/>
        </p:nvSpPr>
        <p:spPr>
          <a:xfrm>
            <a:off x="2268022" y="50389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Targeted promotions</a:t>
            </a:r>
            <a:endParaRPr lang="en-US" sz="2200" dirty="0"/>
          </a:p>
        </p:txBody>
      </p:sp>
      <p:pic>
        <p:nvPicPr>
          <p:cNvPr id="9" name="Image 3" descr="preencoded.png">    </p:cNvPr>
          <p:cNvPicPr>
            <a:picLocks noChangeAspect="1"/>
          </p:cNvPicPr>
          <p:nvPr/>
        </p:nvPicPr>
        <p:blipFill>
          <a:blip r:embed="rId4"/>
          <a:stretch>
            <a:fillRect/>
          </a:stretch>
        </p:blipFill>
        <p:spPr>
          <a:xfrm>
            <a:off x="793790" y="6173033"/>
            <a:ext cx="1134070" cy="1360884"/>
          </a:xfrm>
          <a:prstGeom prst="rect">
            <a:avLst/>
          </a:prstGeom>
        </p:spPr>
      </p:pic>
      <p:sp>
        <p:nvSpPr>
          <p:cNvPr id="10" name="Text 4"/>
          <p:cNvSpPr/>
          <p:nvPr/>
        </p:nvSpPr>
        <p:spPr>
          <a:xfrm>
            <a:off x="2268022" y="63998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Strategic locations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2025-04-02T09:27:09Z</dcterms:created>
  <dcterms:modified xsi:type="dcterms:W3CDTF">2025-04-02T09:27:09Z</dcterms:modified>
</cp:coreProperties>
</file>